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602E-3078-482B-B199-0817D7E93FA7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CD52F-28FE-4CE7-836C-6924FD0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737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602E-3078-482B-B199-0817D7E93FA7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CD52F-28FE-4CE7-836C-6924FD0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270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602E-3078-482B-B199-0817D7E93FA7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CD52F-28FE-4CE7-836C-6924FD0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866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602E-3078-482B-B199-0817D7E93FA7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CD52F-28FE-4CE7-836C-6924FD0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590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602E-3078-482B-B199-0817D7E93FA7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CD52F-28FE-4CE7-836C-6924FD0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743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602E-3078-482B-B199-0817D7E93FA7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CD52F-28FE-4CE7-836C-6924FD0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619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602E-3078-482B-B199-0817D7E93FA7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CD52F-28FE-4CE7-836C-6924FD0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210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602E-3078-482B-B199-0817D7E93FA7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CD52F-28FE-4CE7-836C-6924FD0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428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602E-3078-482B-B199-0817D7E93FA7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CD52F-28FE-4CE7-836C-6924FD0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541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602E-3078-482B-B199-0817D7E93FA7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CD52F-28FE-4CE7-836C-6924FD0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27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602E-3078-482B-B199-0817D7E93FA7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CD52F-28FE-4CE7-836C-6924FD0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76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3602E-3078-482B-B199-0817D7E93FA7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CD52F-28FE-4CE7-836C-6924FD0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46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ТЕОРИЯ РЕШЕНИЯ ИНЖЕНЕРНЫХ ЗАДАЧ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err="1" smtClean="0">
                <a:solidFill>
                  <a:schemeClr val="tx1"/>
                </a:solidFill>
              </a:rPr>
              <a:t>Шумская</a:t>
            </a:r>
            <a:r>
              <a:rPr lang="ru-RU" dirty="0" smtClean="0">
                <a:solidFill>
                  <a:schemeClr val="tx1"/>
                </a:solidFill>
              </a:rPr>
              <a:t> Наталия Николаевна,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К.т.н., доцент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152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b="1" u="sng" dirty="0" smtClean="0"/>
              <a:t>ГЛАВНАЯ ФУНКЦИЯ</a:t>
            </a:r>
            <a:r>
              <a:rPr lang="ru-RU" sz="2800" dirty="0" smtClean="0"/>
              <a:t> – функция ради которой создается система.</a:t>
            </a:r>
          </a:p>
          <a:p>
            <a:pPr marL="0" indent="0">
              <a:buNone/>
            </a:pPr>
            <a:r>
              <a:rPr lang="ru-RU" sz="2800" dirty="0" smtClean="0"/>
              <a:t>Каждая система создается для выполнения своей главной функции.</a:t>
            </a:r>
          </a:p>
          <a:p>
            <a:pPr marL="0" indent="0">
              <a:buNone/>
            </a:pPr>
            <a:r>
              <a:rPr lang="ru-RU" sz="2800" dirty="0" smtClean="0"/>
              <a:t>Полная формулировка ГФ состоит из двух частей.</a:t>
            </a:r>
          </a:p>
          <a:p>
            <a:pPr marL="0" indent="0">
              <a:buNone/>
            </a:pPr>
            <a:r>
              <a:rPr lang="ru-RU" sz="2800" dirty="0" smtClean="0"/>
              <a:t>1 – ее главная цель (предназначение), т.е. для чего создана и используется потребителем ТС (ответ на вопрос «Что делает ТС?»);</a:t>
            </a:r>
          </a:p>
          <a:p>
            <a:pPr marL="0" indent="0">
              <a:buNone/>
            </a:pPr>
            <a:r>
              <a:rPr lang="ru-RU" sz="2800" dirty="0" smtClean="0"/>
              <a:t>2 – конкретный способ действия ТС, т.е. техническая функция системы (ответ на вопрос «Как она это делает?»)</a:t>
            </a:r>
          </a:p>
          <a:p>
            <a:pPr marL="0" indent="0">
              <a:buNone/>
            </a:pPr>
            <a:r>
              <a:rPr lang="ru-RU" sz="2800" dirty="0" smtClean="0"/>
              <a:t>Полная формулировка главной функции объединяет предназначение и техническую функцию</a:t>
            </a:r>
          </a:p>
          <a:p>
            <a:pPr marL="0" indent="0">
              <a:buNone/>
            </a:pPr>
            <a:r>
              <a:rPr lang="ru-RU" sz="2800" dirty="0" smtClean="0"/>
              <a:t>ГФ = Предназначение + Техническая функция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458102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596207"/>
              </p:ext>
            </p:extLst>
          </p:nvPr>
        </p:nvGraphicFramePr>
        <p:xfrm>
          <a:off x="395536" y="260649"/>
          <a:ext cx="8229600" cy="62775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99537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ТС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Предназначение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Техническая функция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Полная формулировка ГФ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1965">
                <a:tc>
                  <a:txBody>
                    <a:bodyPr/>
                    <a:lstStyle/>
                    <a:p>
                      <a:r>
                        <a:rPr lang="ru-RU" dirty="0" smtClean="0"/>
                        <a:t>Стиральная машина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Удаляет грязь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Вращает предмет в моющем растворе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Удаляет грязь путем вращения в моющем растворе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8555">
                <a:tc>
                  <a:txBody>
                    <a:bodyPr/>
                    <a:lstStyle/>
                    <a:p>
                      <a:r>
                        <a:rPr lang="ru-RU" dirty="0" smtClean="0"/>
                        <a:t>Лампа накаливает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Освещает</a:t>
                      </a:r>
                      <a:r>
                        <a:rPr lang="ru-RU" baseline="0" dirty="0" smtClean="0"/>
                        <a:t> темные поверхности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Излучает свет накаленной нитью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Освещает темные поверхности путем излечения света накаленной</a:t>
                      </a:r>
                      <a:r>
                        <a:rPr lang="ru-RU" baseline="0" dirty="0" smtClean="0"/>
                        <a:t> нитью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6792">
                <a:tc>
                  <a:txBody>
                    <a:bodyPr/>
                    <a:lstStyle/>
                    <a:p>
                      <a:r>
                        <a:rPr lang="ru-RU" dirty="0" smtClean="0"/>
                        <a:t>Фломастер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Оставления следа на поверхности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Доставляет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красящее вещество к поверхности по капиллярам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Оставляет след на поверхности путем доставки красящего вещества к поверхности по капиллярам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152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 smtClean="0"/>
              <a:t>ДОПОЛНИТЕЛЬНАЯ ФУНКЦИЯ</a:t>
            </a:r>
            <a:r>
              <a:rPr lang="ru-RU" sz="2400" dirty="0" smtClean="0"/>
              <a:t> – функция, выполнение которой придает новое потребительское качество объекту.</a:t>
            </a:r>
          </a:p>
          <a:p>
            <a:pPr marL="0" indent="0">
              <a:buNone/>
            </a:pPr>
            <a:r>
              <a:rPr lang="ru-RU" sz="2400" dirty="0" smtClean="0"/>
              <a:t>Пример: молоток (изменяет свойства, положение в пространстве объектов, путем нанесения ему ударов), охотничий жилет ( создает комфортную среду, согревая или защищая тело). </a:t>
            </a:r>
          </a:p>
          <a:p>
            <a:pPr marL="0" indent="0">
              <a:buNone/>
            </a:pPr>
            <a:r>
              <a:rPr lang="ru-RU" sz="2400" dirty="0" smtClean="0"/>
              <a:t>Латентная, т.е. скрытая, неявная функция. Достижение этих функций оказывается возможным потому, что технические системы имеют возможность выполнять не присущие им по назначению функции.</a:t>
            </a:r>
          </a:p>
          <a:p>
            <a:pPr marL="0" indent="0">
              <a:buNone/>
            </a:pPr>
            <a:r>
              <a:rPr lang="ru-RU" sz="2400" i="1" dirty="0" smtClean="0"/>
              <a:t>Парус, книга, стул.</a:t>
            </a:r>
          </a:p>
          <a:p>
            <a:pPr marL="0" indent="0">
              <a:buNone/>
            </a:pPr>
            <a:r>
              <a:rPr lang="ru-RU" sz="2400" dirty="0" smtClean="0"/>
              <a:t>Иногда решение инженерной задачи сводится к нахождению необычного применения ТС.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58973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u="sng" dirty="0" smtClean="0"/>
              <a:t>ОСНОВНЫЕ И ВСПОМОГАТЕЛЬНЫЕ ФУНКЦИИ</a:t>
            </a:r>
            <a:r>
              <a:rPr lang="ru-RU" sz="2800" dirty="0" smtClean="0"/>
              <a:t>.</a:t>
            </a:r>
          </a:p>
          <a:p>
            <a:pPr marL="0" indent="0" algn="just">
              <a:buNone/>
            </a:pPr>
            <a:r>
              <a:rPr lang="ru-RU" sz="2800" dirty="0" smtClean="0"/>
              <a:t>Свои функции имеют и отдельные части системы.</a:t>
            </a:r>
          </a:p>
          <a:p>
            <a:pPr marL="0" indent="0" algn="just">
              <a:buNone/>
            </a:pPr>
            <a:r>
              <a:rPr lang="ru-RU" sz="2800" dirty="0" smtClean="0"/>
              <a:t>Если функции отдельных частей помогают осуществлять главную функцию, то они называются основными. Основные функции выполняются в отношении того же объекта, что и главная функция.</a:t>
            </a:r>
          </a:p>
          <a:p>
            <a:pPr marL="0" indent="0" algn="just">
              <a:buNone/>
            </a:pPr>
            <a:r>
              <a:rPr lang="ru-RU" sz="2800" i="1" dirty="0" smtClean="0"/>
              <a:t>(переворачивание белья, смачивание)</a:t>
            </a:r>
          </a:p>
          <a:p>
            <a:pPr marL="0" indent="0" algn="just">
              <a:buNone/>
            </a:pPr>
            <a:r>
              <a:rPr lang="ru-RU" sz="2800" dirty="0" smtClean="0"/>
              <a:t>Если функции подсистем ТС предназначены для обслуживания других элементов ТС, то такие функции называются вспомогательными.</a:t>
            </a:r>
          </a:p>
          <a:p>
            <a:pPr marL="0" indent="0" algn="just">
              <a:buNone/>
            </a:pPr>
            <a:r>
              <a:rPr lang="ru-RU" sz="2800" i="1" dirty="0" smtClean="0"/>
              <a:t>(вращение барабана, фиксация крышки и др.)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121774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2800" b="1" u="sng" dirty="0" smtClean="0"/>
              <a:t>ЭВОЛЮЦИЯ ТЕХНИЧЕСКОЙ СИСТЕМЫ</a:t>
            </a:r>
            <a:endParaRPr lang="ru-RU" sz="2800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8326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От простейшего технического объекта до полной (развитой) ТС. ТС имеющая все функциональные блоки называется полной.</a:t>
            </a:r>
          </a:p>
          <a:p>
            <a:pPr marL="0" indent="0" algn="just">
              <a:buNone/>
            </a:pP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13285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83757" y="321297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56870" y="321297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ТрМ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434890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35308" y="554181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932040" y="431973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ДВ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06910" y="436965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ТрМ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807801" y="552543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ТрМ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932040" y="552085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ДВ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660232" y="552085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90850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Подсистемы и надсистемы. </a:t>
            </a:r>
            <a:br>
              <a:rPr lang="ru-RU" sz="3200" b="1" dirty="0" smtClean="0"/>
            </a:br>
            <a:r>
              <a:rPr lang="ru-RU" sz="3200" b="1" dirty="0" smtClean="0"/>
              <a:t>Системный подход.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u="sng" dirty="0" smtClean="0"/>
              <a:t>Подсистемы. </a:t>
            </a:r>
            <a:r>
              <a:rPr lang="ru-RU" dirty="0" smtClean="0"/>
              <a:t>Как правило системы рассматриваются не абстрактно, а контексте необходимости решения конкретной задачи.</a:t>
            </a:r>
          </a:p>
          <a:p>
            <a:pPr marL="0" indent="0" algn="just">
              <a:buNone/>
            </a:pPr>
            <a:r>
              <a:rPr lang="ru-RU" dirty="0" smtClean="0"/>
              <a:t>Любые части (элементы) ТС в ТРИЗ называются подсистемами.</a:t>
            </a:r>
          </a:p>
          <a:p>
            <a:pPr marL="0" indent="0" algn="just">
              <a:buNone/>
            </a:pPr>
            <a:r>
              <a:rPr lang="ru-RU" dirty="0" smtClean="0"/>
              <a:t>Для наглядности (или установления) связей между подсистемами строится структурная схема ТС. Структурная схема ТС строится с целью тщательно разобраться в устройстве и свойствах ТС, найти неиспользованные резервы совершенствования, ресурсы развития системы.</a:t>
            </a:r>
          </a:p>
          <a:p>
            <a:pPr marL="0" indent="0" algn="just">
              <a:buNone/>
            </a:pPr>
            <a:r>
              <a:rPr lang="ru-RU" b="1" u="sng" dirty="0" smtClean="0"/>
              <a:t>Подсистема</a:t>
            </a:r>
            <a:r>
              <a:rPr lang="ru-RU" dirty="0" smtClean="0"/>
              <a:t> – часть ТС, имеющая значение для решения конкретной задачи.</a:t>
            </a:r>
          </a:p>
          <a:p>
            <a:pPr marL="0" indent="0" algn="just">
              <a:buNone/>
            </a:pPr>
            <a:r>
              <a:rPr lang="ru-RU" b="1" u="sng" dirty="0" smtClean="0"/>
              <a:t>Элемент</a:t>
            </a:r>
            <a:r>
              <a:rPr lang="ru-RU" b="1" dirty="0" smtClean="0"/>
              <a:t> –</a:t>
            </a:r>
            <a:r>
              <a:rPr lang="ru-RU" dirty="0" smtClean="0"/>
              <a:t> подсистема ТС, условно считающаяся неделимой в условиях решения конкретной задачи.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36655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u="sng" dirty="0" smtClean="0"/>
              <a:t>Надсистема</a:t>
            </a:r>
            <a:r>
              <a:rPr lang="ru-RU" sz="2800" dirty="0" smtClean="0"/>
              <a:t> – система в которую рассматриваемая ТС входит как часть.</a:t>
            </a:r>
          </a:p>
          <a:p>
            <a:pPr marL="0" indent="0" algn="just">
              <a:buNone/>
            </a:pPr>
            <a:r>
              <a:rPr lang="ru-RU" sz="2800" dirty="0" smtClean="0"/>
              <a:t>Выбор надсистемы определяется задачей, в рамках которой рассматривается ТС.</a:t>
            </a:r>
          </a:p>
          <a:p>
            <a:pPr marL="0" indent="0" algn="just">
              <a:buNone/>
            </a:pPr>
            <a:r>
              <a:rPr lang="ru-RU" sz="2800" b="1" u="sng" dirty="0" smtClean="0"/>
              <a:t>Системный подход</a:t>
            </a:r>
            <a:r>
              <a:rPr lang="ru-RU" sz="2800" dirty="0" smtClean="0"/>
              <a:t> предполагает выделение совокупности подсистем и надсистем рассматриваемой ТС и учет их взаимодействия в разных условиях и на разных этапах существования ТС.</a:t>
            </a:r>
          </a:p>
          <a:p>
            <a:pPr marL="0" indent="0" algn="just">
              <a:buNone/>
            </a:pPr>
            <a:r>
              <a:rPr lang="ru-RU" sz="2800" dirty="0" smtClean="0"/>
              <a:t>Все связано со всем…</a:t>
            </a:r>
          </a:p>
          <a:p>
            <a:pPr marL="0" indent="0" algn="just">
              <a:buNone/>
            </a:pPr>
            <a:r>
              <a:rPr lang="ru-RU" sz="2800" dirty="0" smtClean="0"/>
              <a:t>Системность подхода выступает как синоним полноты, всесторонности.</a:t>
            </a:r>
          </a:p>
          <a:p>
            <a:pPr marL="0" indent="0" algn="just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718553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33670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dirty="0" smtClean="0"/>
              <a:t>Системный подход помогает найти:</a:t>
            </a:r>
          </a:p>
          <a:p>
            <a:pPr marL="514350" indent="-514350" algn="just">
              <a:buAutoNum type="arabicParenR"/>
            </a:pPr>
            <a:r>
              <a:rPr lang="ru-RU" sz="2800" dirty="0" smtClean="0"/>
              <a:t>Проблемы связанные с несовершенством тех или иных подсистем или надсистем рассматриваемой ТС, случаи рассогласования взаимодействия подсистем ТС между собой или ТС и ее надсистем.</a:t>
            </a:r>
          </a:p>
          <a:p>
            <a:pPr marL="514350" indent="-514350" algn="just">
              <a:buAutoNum type="arabicParenR"/>
            </a:pPr>
            <a:r>
              <a:rPr lang="ru-RU" sz="2800" dirty="0" smtClean="0"/>
              <a:t>Ресурсы для решения найденных проблем.</a:t>
            </a:r>
          </a:p>
          <a:p>
            <a:pPr marL="0" indent="0" algn="just">
              <a:buNone/>
            </a:pPr>
            <a:r>
              <a:rPr lang="ru-RU" sz="2800" dirty="0" smtClean="0"/>
              <a:t>Ресурс может находиться не только в надсистемах, но и как наилучший вариант внутри самой системы, среди ее подсистем. Если таковые ресурсы не обнаружены – привлекаются внешние ресурсы.</a:t>
            </a:r>
          </a:p>
          <a:p>
            <a:pPr marL="0" indent="0" algn="just">
              <a:buNone/>
            </a:pPr>
            <a:r>
              <a:rPr lang="ru-RU" sz="2800" dirty="0" smtClean="0"/>
              <a:t>Методика деления ТС на подсистемы.</a:t>
            </a:r>
          </a:p>
          <a:p>
            <a:pPr marL="0" indent="0" algn="just">
              <a:buNone/>
            </a:pPr>
            <a:r>
              <a:rPr lang="ru-RU" sz="2800" dirty="0" smtClean="0"/>
              <a:t>Деление осуществляется на простые подсистемы, далее в зависимости от результата решения вносятся корректив (от простого к сложному).</a:t>
            </a:r>
          </a:p>
          <a:p>
            <a:pPr marL="0" indent="0" algn="just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46331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Ситуация, задача, проблема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u="sng" dirty="0" smtClean="0"/>
              <a:t>Ситуация – </a:t>
            </a:r>
            <a:r>
              <a:rPr lang="ru-RU" sz="2800" dirty="0" smtClean="0"/>
              <a:t>нейтральное описание происходящего. Описать ситуацию значит передать информацию о фрагменте действительности, указав на важные или интересные фрагменты ее объекты или процессы или их взаимодействие. Описание может быть подробным или фрагментарным, сжатым, кратким. </a:t>
            </a:r>
            <a:r>
              <a:rPr lang="ru-RU" sz="2800" b="1" u="sng" dirty="0" smtClean="0"/>
              <a:t>В нем отсутствует </a:t>
            </a:r>
            <a:r>
              <a:rPr lang="ru-RU" sz="2800" b="1" u="sng" dirty="0" err="1" smtClean="0"/>
              <a:t>проблемность</a:t>
            </a:r>
            <a:r>
              <a:rPr lang="ru-RU" sz="2800" b="1" u="sng" dirty="0" smtClean="0"/>
              <a:t>!</a:t>
            </a:r>
          </a:p>
          <a:p>
            <a:pPr marL="0" indent="0">
              <a:buNone/>
            </a:pPr>
            <a:r>
              <a:rPr lang="ru-RU" sz="2800" b="1" u="sng" dirty="0" smtClean="0"/>
              <a:t>Ситуация – это описание фрагмента действительности.</a:t>
            </a:r>
            <a:endParaRPr lang="ru-RU" sz="2800" b="1" u="sng" dirty="0"/>
          </a:p>
        </p:txBody>
      </p:sp>
    </p:spTree>
    <p:extLst>
      <p:ext uri="{BB962C8B-B14F-4D97-AF65-F5344CB8AC3E}">
        <p14:creationId xmlns:p14="http://schemas.microsoft.com/office/powerpoint/2010/main" val="3682001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800" b="1" u="sng" dirty="0" smtClean="0"/>
              <a:t>Изобретательская ситуация.</a:t>
            </a:r>
          </a:p>
          <a:p>
            <a:pPr marL="0" indent="0" algn="just">
              <a:buNone/>
            </a:pPr>
            <a:r>
              <a:rPr lang="ru-RU" sz="2800" dirty="0" smtClean="0"/>
              <a:t>Если в описании можно выявить нежелательные особенности, недостатки, т.е. можно описать проблему, то получаем инженерную или изобретательскую задачу (</a:t>
            </a:r>
            <a:r>
              <a:rPr lang="ru-RU" sz="2800" b="1" dirty="0" smtClean="0"/>
              <a:t>ИС</a:t>
            </a:r>
            <a:r>
              <a:rPr lang="ru-RU" sz="2800" dirty="0" smtClean="0"/>
              <a:t>).</a:t>
            </a:r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В чем разница?</a:t>
            </a:r>
          </a:p>
          <a:p>
            <a:pPr marL="0" indent="0" algn="just">
              <a:buNone/>
            </a:pPr>
            <a:r>
              <a:rPr lang="ru-RU" sz="2800" dirty="0" smtClean="0"/>
              <a:t>В  ИС фиксируется не только описание важности фиксируемого момента, но и критическое отношение к нему.</a:t>
            </a:r>
          </a:p>
          <a:p>
            <a:pPr marL="0" indent="0" algn="just">
              <a:buNone/>
            </a:pPr>
            <a:r>
              <a:rPr lang="ru-RU" sz="2800" dirty="0" smtClean="0"/>
              <a:t>В ситуации выясняются нежелательные эффекты (НЭ), т.е. вредные явления снижающие работоспособность ТС, качество продукции, создающие опасные ситуации, снижение потребительского спроса и т.д.</a:t>
            </a:r>
          </a:p>
        </p:txBody>
      </p:sp>
    </p:spTree>
    <p:extLst>
      <p:ext uri="{BB962C8B-B14F-4D97-AF65-F5344CB8AC3E}">
        <p14:creationId xmlns:p14="http://schemas.microsoft.com/office/powerpoint/2010/main" val="2801944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ТРИЗ: постулаты, источники и составные части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i="1" dirty="0" smtClean="0"/>
              <a:t>ПОСТУЛАТЫ:</a:t>
            </a:r>
          </a:p>
          <a:p>
            <a:pPr marL="514350" indent="-514350">
              <a:buAutoNum type="arabicPeriod"/>
            </a:pPr>
            <a:r>
              <a:rPr lang="ru-RU" dirty="0" smtClean="0"/>
              <a:t>Техника, ее объекты развиваются в целом закономерно</a:t>
            </a:r>
          </a:p>
          <a:p>
            <a:pPr marL="514350" indent="-514350">
              <a:buAutoNum type="arabicPeriod"/>
            </a:pPr>
            <a:r>
              <a:rPr lang="ru-RU" dirty="0" smtClean="0"/>
              <a:t>Закономерности (законы) развития техники познаваемы и могут быть использованы для поиска новых технических решений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Процесс поиска новых решений можно описать в виде последовательности интеллектуальных, мыслительных действий.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41247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В ситуации выясняются нежелательные эффекты (</a:t>
            </a:r>
            <a:r>
              <a:rPr lang="ru-RU" b="1" dirty="0" smtClean="0"/>
              <a:t>НЭ</a:t>
            </a:r>
            <a:r>
              <a:rPr lang="ru-RU" dirty="0" smtClean="0"/>
              <a:t>), т.е. вредные явления ухудшающие важные качества рассматриваемой ТС.</a:t>
            </a:r>
          </a:p>
          <a:p>
            <a:pPr marL="0" indent="0" algn="just">
              <a:buNone/>
            </a:pPr>
            <a:r>
              <a:rPr lang="ru-RU" dirty="0" smtClean="0"/>
              <a:t>Указание на нежелательные эффекты позволяет задать цель дальнейшего совершенствования описанных в ситуации объектов или процессов.</a:t>
            </a:r>
            <a:r>
              <a:rPr lang="ru-RU" dirty="0"/>
              <a:t>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Ситуация </a:t>
            </a:r>
            <a:r>
              <a:rPr lang="ru-RU" dirty="0"/>
              <a:t>возникает при предъявлении к </a:t>
            </a:r>
            <a:r>
              <a:rPr lang="ru-RU" dirty="0" smtClean="0"/>
              <a:t>объектам или процессам требований, которые в данный момент не могут быть выполнены.</a:t>
            </a:r>
          </a:p>
          <a:p>
            <a:pPr marL="0" indent="0" algn="just">
              <a:buNone/>
            </a:pPr>
            <a:r>
              <a:rPr lang="ru-RU" dirty="0" smtClean="0"/>
              <a:t>При изменении требований изменяются и ситуации, требующие решения.</a:t>
            </a:r>
          </a:p>
          <a:p>
            <a:pPr marL="0" indent="0" algn="just">
              <a:buNone/>
            </a:pPr>
            <a:r>
              <a:rPr lang="ru-RU" dirty="0" smtClean="0"/>
              <a:t>К одной и той же ситуации можно применить разные требования в зависимости от НЭ.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3013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Задача. Для ее получение достаточно объединить описание ситуации, нежелательный эффект и цель ,которую нужно достичь.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9470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Система разработанных понятий описывает процесс поиска решений в ТРИЗ с помощью специально созданной терминологией.</a:t>
            </a:r>
          </a:p>
          <a:p>
            <a:pPr marL="0" indent="0">
              <a:buNone/>
            </a:pPr>
            <a:r>
              <a:rPr lang="ru-RU" dirty="0" smtClean="0"/>
              <a:t>Технология решения изобретательских задач включает ряд инструментов и методов (приемов, правил, операторов, способов моделирования изобретательской задачи, алгоритмов).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4023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Источники создания ТРИЗ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algn="just">
              <a:buAutoNum type="arabicPeriod"/>
            </a:pPr>
            <a:r>
              <a:rPr lang="ru-RU" dirty="0" smtClean="0"/>
              <a:t>Патенты – их анализ помог выявить основные направления развития техники и создать интеллектуальные инструменты изобретателя (</a:t>
            </a:r>
            <a:r>
              <a:rPr lang="ru-RU" i="1" dirty="0" smtClean="0"/>
              <a:t>Приемы устранения технических противоречий</a:t>
            </a:r>
            <a:r>
              <a:rPr lang="ru-RU" dirty="0" smtClean="0"/>
              <a:t>)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История техники. Позволила сформировать систему законов развития техники и информационную базу для их проверки.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2395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600" dirty="0" smtClean="0"/>
              <a:t>Примеры:</a:t>
            </a:r>
          </a:p>
          <a:p>
            <a:pPr marL="0" indent="0" algn="just">
              <a:buNone/>
            </a:pPr>
            <a:r>
              <a:rPr lang="ru-RU" sz="2600" dirty="0" smtClean="0"/>
              <a:t>Мельница - устройство для измельчения зерна</a:t>
            </a:r>
          </a:p>
          <a:p>
            <a:pPr marL="0" indent="0" algn="just">
              <a:buNone/>
            </a:pPr>
            <a:r>
              <a:rPr lang="ru-RU" sz="2600" dirty="0" smtClean="0"/>
              <a:t>Корабль – устройство для перемещения по поверхности воды</a:t>
            </a:r>
          </a:p>
          <a:p>
            <a:pPr marL="0" indent="0" algn="just">
              <a:buNone/>
            </a:pPr>
            <a:r>
              <a:rPr lang="ru-RU" sz="2600" dirty="0" smtClean="0"/>
              <a:t>Печатный станок – устройство для нанесения рисунка на бумагу</a:t>
            </a:r>
          </a:p>
          <a:p>
            <a:pPr marL="0" indent="0" algn="just">
              <a:buNone/>
            </a:pPr>
            <a:endParaRPr lang="ru-RU" sz="2600" dirty="0" smtClean="0"/>
          </a:p>
          <a:p>
            <a:pPr marL="0" indent="0" algn="just">
              <a:buNone/>
            </a:pPr>
            <a:r>
              <a:rPr lang="ru-RU" dirty="0" smtClean="0"/>
              <a:t>Все системы проходят одни и те же этапы развития.</a:t>
            </a:r>
          </a:p>
          <a:p>
            <a:pPr marL="0" indent="0" algn="just">
              <a:buNone/>
            </a:pPr>
            <a:r>
              <a:rPr lang="ru-RU" b="1" dirty="0"/>
              <a:t>ВЫВОД</a:t>
            </a:r>
            <a:r>
              <a:rPr lang="ru-RU" b="1" dirty="0" smtClean="0"/>
              <a:t>: </a:t>
            </a:r>
          </a:p>
          <a:p>
            <a:pPr marL="0" indent="0" algn="just">
              <a:buNone/>
            </a:pPr>
            <a:r>
              <a:rPr lang="ru-RU" b="1" dirty="0" smtClean="0"/>
              <a:t>в самых общих чертах можно предсказывать, как будет развиваться новая область техники</a:t>
            </a: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8971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ТРИЗ – междисциплинарная теория.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Большую роль в ее возникновении, становлении и развитии сыграли </a:t>
            </a:r>
            <a:r>
              <a:rPr lang="ru-RU" i="1" dirty="0" smtClean="0"/>
              <a:t>психология, философия, естественные науки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Психология - Механизм сознательного управления мышлением позволил создать </a:t>
            </a:r>
            <a:r>
              <a:rPr lang="ru-RU" u="sng" dirty="0" smtClean="0"/>
              <a:t>метод маленьких человечков</a:t>
            </a:r>
            <a:r>
              <a:rPr lang="ru-RU" dirty="0" smtClean="0"/>
              <a:t>. </a:t>
            </a:r>
          </a:p>
          <a:p>
            <a:pPr marL="0" indent="0" algn="just">
              <a:buNone/>
            </a:pPr>
            <a:r>
              <a:rPr lang="ru-RU" dirty="0" smtClean="0"/>
              <a:t>Его суть – конкретные детали или части системы, требующие усовершенствования представляют в виде маленьких человечков, которые могут выполнять любые команды.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4481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Моделируя те или иные действия маленьких человечков, находят те команды при выполнении которых человечками решается задача (проблема). </a:t>
            </a:r>
          </a:p>
          <a:p>
            <a:pPr marL="0" indent="0" algn="just">
              <a:buNone/>
            </a:pPr>
            <a:r>
              <a:rPr lang="ru-RU" dirty="0" smtClean="0"/>
              <a:t>Этот метод позволяет находить неочевидные способы изменения системы для достижения поставленной цели.</a:t>
            </a:r>
          </a:p>
          <a:p>
            <a:pPr marL="0" indent="0" algn="just">
              <a:buNone/>
            </a:pPr>
            <a:r>
              <a:rPr lang="ru-RU" dirty="0" smtClean="0"/>
              <a:t>Естественные науки - открытие новых физических, химических и др. эффектов позволяют решать технические проблемы на новом уровне (</a:t>
            </a:r>
            <a:r>
              <a:rPr lang="ru-RU" dirty="0" err="1" smtClean="0"/>
              <a:t>наноструктуры</a:t>
            </a:r>
            <a:r>
              <a:rPr lang="ru-RU" dirty="0" smtClean="0"/>
              <a:t>, поверхностно-активные вещества, сверхнизкие температуры, генная инженерия и др.).</a:t>
            </a:r>
          </a:p>
          <a:p>
            <a:pPr marL="0" indent="0" algn="just">
              <a:buNone/>
            </a:pPr>
            <a:r>
              <a:rPr lang="ru-RU" dirty="0" smtClean="0"/>
              <a:t>Такие понятия как «система, развитие, противоречие» это философские категории разрабатываемые веками.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1093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/>
              <a:t>Составные части ТРИЗ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Теория ТРИЗ не может существовать без системы понятий. Таковыми в ТРИЗ являются:</a:t>
            </a:r>
          </a:p>
          <a:p>
            <a:pPr>
              <a:buFontTx/>
              <a:buChar char="-"/>
            </a:pPr>
            <a:r>
              <a:rPr lang="ru-RU" dirty="0" smtClean="0"/>
              <a:t>Техническая система (ТС),</a:t>
            </a:r>
          </a:p>
          <a:p>
            <a:pPr>
              <a:buFontTx/>
              <a:buChar char="-"/>
            </a:pPr>
            <a:r>
              <a:rPr lang="ru-RU" dirty="0" smtClean="0"/>
              <a:t>Идеальная техническая система (ИТС),</a:t>
            </a:r>
          </a:p>
          <a:p>
            <a:pPr>
              <a:buFontTx/>
              <a:buChar char="-"/>
            </a:pPr>
            <a:r>
              <a:rPr lang="ru-RU" dirty="0" smtClean="0"/>
              <a:t>Функция,</a:t>
            </a:r>
          </a:p>
          <a:p>
            <a:pPr>
              <a:buFontTx/>
              <a:buChar char="-"/>
            </a:pPr>
            <a:r>
              <a:rPr lang="ru-RU" dirty="0" smtClean="0"/>
              <a:t>Ресурс,</a:t>
            </a:r>
          </a:p>
          <a:p>
            <a:pPr>
              <a:buFontTx/>
              <a:buChar char="-"/>
            </a:pPr>
            <a:r>
              <a:rPr lang="ru-RU" dirty="0" smtClean="0"/>
              <a:t>Противоречие,</a:t>
            </a:r>
          </a:p>
          <a:p>
            <a:pPr>
              <a:buFontTx/>
              <a:buChar char="-"/>
            </a:pPr>
            <a:r>
              <a:rPr lang="ru-RU" dirty="0" smtClean="0"/>
              <a:t>Стандарт,</a:t>
            </a:r>
          </a:p>
          <a:p>
            <a:pPr>
              <a:buFontTx/>
              <a:buChar char="-"/>
            </a:pPr>
            <a:r>
              <a:rPr lang="ru-RU" dirty="0" err="1" smtClean="0"/>
              <a:t>Веполь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Теоретическое ядро ТРИЗ – законы развития </a:t>
            </a:r>
            <a:r>
              <a:rPr lang="ru-RU" smtClean="0"/>
              <a:t>технических систем (ЗРТС).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6648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Техническая система и ее функции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Техника- совокупность объектов природного и искусственного происхождения, повышающих эффективность деятельности человека сверх возможностей, присущих ему биологически.</a:t>
            </a:r>
          </a:p>
          <a:p>
            <a:pPr marL="0" indent="0">
              <a:buNone/>
            </a:pPr>
            <a:r>
              <a:rPr lang="ru-RU" dirty="0" smtClean="0"/>
              <a:t>Технический объект, состоящий из двух и более частей, придающих ему особые свойства, не сводящихся к свойствам любой отдельной части является </a:t>
            </a:r>
            <a:r>
              <a:rPr lang="ru-RU" smtClean="0"/>
              <a:t>технической системой.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01596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1253</Words>
  <Application>Microsoft Office PowerPoint</Application>
  <PresentationFormat>Экран (4:3)</PresentationFormat>
  <Paragraphs>119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ТЕОРИЯ РЕШЕНИЯ ИНЖЕНЕРНЫХ ЗАДАЧ</vt:lpstr>
      <vt:lpstr>ТРИЗ: постулаты, источники и составные части</vt:lpstr>
      <vt:lpstr>Презентация PowerPoint</vt:lpstr>
      <vt:lpstr>Источники создания ТРИЗ</vt:lpstr>
      <vt:lpstr>Презентация PowerPoint</vt:lpstr>
      <vt:lpstr>Презентация PowerPoint</vt:lpstr>
      <vt:lpstr>Презентация PowerPoint</vt:lpstr>
      <vt:lpstr>Составные части ТРИЗ</vt:lpstr>
      <vt:lpstr>Техническая система и ее функции</vt:lpstr>
      <vt:lpstr>Презентация PowerPoint</vt:lpstr>
      <vt:lpstr>Презентация PowerPoint</vt:lpstr>
      <vt:lpstr>Презентация PowerPoint</vt:lpstr>
      <vt:lpstr>Презентация PowerPoint</vt:lpstr>
      <vt:lpstr>ЭВОЛЮЦИЯ ТЕХНИЧЕСКОЙ СИСТЕМЫ</vt:lpstr>
      <vt:lpstr>Подсистемы и надсистемы.  Системный подход.</vt:lpstr>
      <vt:lpstr>Презентация PowerPoint</vt:lpstr>
      <vt:lpstr>Презентация PowerPoint</vt:lpstr>
      <vt:lpstr>Ситуация, задача, проблема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РЕШЕНИЯ ИНЖЕНЕРНЫХ ЗАДАЧ</dc:title>
  <dc:creator>User</dc:creator>
  <cp:lastModifiedBy>User</cp:lastModifiedBy>
  <cp:revision>33</cp:revision>
  <dcterms:created xsi:type="dcterms:W3CDTF">2019-09-16T20:21:05Z</dcterms:created>
  <dcterms:modified xsi:type="dcterms:W3CDTF">2019-09-25T08:02:06Z</dcterms:modified>
</cp:coreProperties>
</file>